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69" r:id="rId3"/>
    <p:sldId id="257" r:id="rId4"/>
    <p:sldId id="268" r:id="rId5"/>
    <p:sldId id="258" r:id="rId6"/>
    <p:sldId id="265" r:id="rId7"/>
    <p:sldId id="267" r:id="rId8"/>
    <p:sldId id="270" r:id="rId9"/>
    <p:sldId id="271" r:id="rId10"/>
    <p:sldId id="266" r:id="rId11"/>
    <p:sldId id="272" r:id="rId12"/>
    <p:sldId id="264" r:id="rId13"/>
    <p:sldId id="259" r:id="rId14"/>
    <p:sldId id="260" r:id="rId15"/>
    <p:sldId id="273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EA5CB0-1ADF-443E-B056-E2EABDA3A1AB}" v="98" dt="2019-09-01T19:27:07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10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5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727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gif"/><Relationship Id="rId4" Type="http://schemas.openxmlformats.org/officeDocument/2006/relationships/hyperlink" Target="http://desktop.arcgis.com/en/arcmap/10.3/manage-data/geodatabases/feature-class-basics.ht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orms.gle/iRjajor8eEfgjngD9" TargetMode="External"/><Relationship Id="rId4" Type="http://schemas.openxmlformats.org/officeDocument/2006/relationships/hyperlink" Target="mailto:rahasan@tamu.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91096-C3D4-46AC-857D-722935873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6"/>
            <a:ext cx="3511233" cy="2350560"/>
          </a:xfrm>
        </p:spPr>
        <p:txBody>
          <a:bodyPr anchor="t">
            <a:normAutofit/>
          </a:bodyPr>
          <a:lstStyle/>
          <a:p>
            <a:r>
              <a:rPr lang="en-US" sz="5400" b="1" spc="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GEOG 390 </a:t>
            </a:r>
            <a:r>
              <a:rPr lang="en-US" sz="4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GIS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0A21F-7D50-47BF-A041-A982D444B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3751811"/>
            <a:ext cx="3840211" cy="2759825"/>
          </a:xfrm>
        </p:spPr>
        <p:txBody>
          <a:bodyPr anchor="t">
            <a:normAutofit/>
          </a:bodyPr>
          <a:lstStyle/>
          <a:p>
            <a:r>
              <a:rPr lang="en-US" sz="4800" b="1" dirty="0">
                <a:solidFill>
                  <a:schemeClr val="tx2">
                    <a:lumMod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 1</a:t>
            </a:r>
          </a:p>
          <a:p>
            <a:r>
              <a:rPr lang="en-US" sz="4400" b="1" cap="none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to ArcGIS Pro</a:t>
            </a:r>
            <a:endParaRPr lang="en-US" sz="44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esri arcgis pro">
            <a:extLst>
              <a:ext uri="{FF2B5EF4-FFF2-40B4-BE49-F238E27FC236}">
                <a16:creationId xmlns:a16="http://schemas.microsoft.com/office/drawing/2014/main" id="{F195524C-55FF-4967-B632-88A0E3CE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157" y="647808"/>
            <a:ext cx="5581779" cy="5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76F4B0-2003-40CC-8E78-59B2D07A4797}"/>
              </a:ext>
            </a:extLst>
          </p:cNvPr>
          <p:cNvSpPr/>
          <p:nvPr/>
        </p:nvSpPr>
        <p:spPr>
          <a:xfrm>
            <a:off x="543098" y="6621327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</a:rPr>
              <a:t>Image collected from ESRI UK-Ireland community hub</a:t>
            </a:r>
          </a:p>
        </p:txBody>
      </p:sp>
    </p:spTree>
    <p:extLst>
      <p:ext uri="{BB962C8B-B14F-4D97-AF65-F5344CB8AC3E}">
        <p14:creationId xmlns:p14="http://schemas.microsoft.com/office/powerpoint/2010/main" val="370517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Graphic 22" descr="Computer">
            <a:extLst>
              <a:ext uri="{FF2B5EF4-FFF2-40B4-BE49-F238E27FC236}">
                <a16:creationId xmlns:a16="http://schemas.microsoft.com/office/drawing/2014/main" id="{E8698394-E0F4-493C-AE84-F04A7B2EA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250095"/>
            <a:ext cx="3053422" cy="305342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F9107-FDE4-42ED-8EA9-D009506B7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483" y="693908"/>
            <a:ext cx="3053422" cy="177879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ArcGIS &amp; ArcGIS Pro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ACA00-2AB7-4269-B461-7D1793B65569}"/>
              </a:ext>
            </a:extLst>
          </p:cNvPr>
          <p:cNvSpPr txBox="1"/>
          <p:nvPr/>
        </p:nvSpPr>
        <p:spPr>
          <a:xfrm>
            <a:off x="4882342" y="1645920"/>
            <a:ext cx="33614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Ribbon(s)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tool</a:t>
            </a:r>
          </a:p>
        </p:txBody>
      </p:sp>
    </p:spTree>
    <p:extLst>
      <p:ext uri="{BB962C8B-B14F-4D97-AF65-F5344CB8AC3E}">
        <p14:creationId xmlns:p14="http://schemas.microsoft.com/office/powerpoint/2010/main" val="135447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A5075-CF93-4D13-BAE9-FE2584A28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7"/>
          <a:stretch/>
        </p:blipFill>
        <p:spPr>
          <a:xfrm>
            <a:off x="697289" y="0"/>
            <a:ext cx="1079742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DEDB0C-4D1F-401E-87ED-A95332148CAD}"/>
              </a:ext>
            </a:extLst>
          </p:cNvPr>
          <p:cNvSpPr/>
          <p:nvPr/>
        </p:nvSpPr>
        <p:spPr>
          <a:xfrm>
            <a:off x="713914" y="1208117"/>
            <a:ext cx="2317461" cy="562494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CE3826-94DF-4BCA-B8A2-DBEF2C116A15}"/>
              </a:ext>
            </a:extLst>
          </p:cNvPr>
          <p:cNvSpPr/>
          <p:nvPr/>
        </p:nvSpPr>
        <p:spPr>
          <a:xfrm>
            <a:off x="9160625" y="1208117"/>
            <a:ext cx="2317461" cy="562494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597834-A825-4C4F-A545-FFF49B95E2A4}"/>
              </a:ext>
            </a:extLst>
          </p:cNvPr>
          <p:cNvSpPr/>
          <p:nvPr/>
        </p:nvSpPr>
        <p:spPr>
          <a:xfrm>
            <a:off x="1324495" y="232756"/>
            <a:ext cx="3491345" cy="232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45928-C3A5-4A73-A53C-ED009F6CBC32}"/>
              </a:ext>
            </a:extLst>
          </p:cNvPr>
          <p:cNvSpPr/>
          <p:nvPr/>
        </p:nvSpPr>
        <p:spPr>
          <a:xfrm>
            <a:off x="713914" y="465512"/>
            <a:ext cx="9588326" cy="742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57F74-C705-49B6-A99E-A267B5279407}"/>
              </a:ext>
            </a:extLst>
          </p:cNvPr>
          <p:cNvSpPr txBox="1"/>
          <p:nvPr/>
        </p:nvSpPr>
        <p:spPr>
          <a:xfrm>
            <a:off x="1030550" y="5148350"/>
            <a:ext cx="1543821" cy="58477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Contents Pane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(list your layers)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E1B12-2244-46CD-B46A-ACC1ABBAE1F5}"/>
              </a:ext>
            </a:extLst>
          </p:cNvPr>
          <p:cNvSpPr txBox="1"/>
          <p:nvPr/>
        </p:nvSpPr>
        <p:spPr>
          <a:xfrm>
            <a:off x="9450882" y="3624350"/>
            <a:ext cx="1860639" cy="830997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Catalog Pane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(Access to your 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projects and folder)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079BB-22D5-43CF-92B7-6E2B53699EDD}"/>
              </a:ext>
            </a:extLst>
          </p:cNvPr>
          <p:cNvSpPr/>
          <p:nvPr/>
        </p:nvSpPr>
        <p:spPr>
          <a:xfrm>
            <a:off x="3031375" y="1208116"/>
            <a:ext cx="925483" cy="227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23903F-E38A-43F9-A2A1-4F127EE7AE79}"/>
              </a:ext>
            </a:extLst>
          </p:cNvPr>
          <p:cNvSpPr txBox="1"/>
          <p:nvPr/>
        </p:nvSpPr>
        <p:spPr>
          <a:xfrm>
            <a:off x="7183443" y="63479"/>
            <a:ext cx="1192955" cy="33855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Ribbon tiles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888A50-E4EA-4B22-80A5-5E43F9227941}"/>
              </a:ext>
            </a:extLst>
          </p:cNvPr>
          <p:cNvCxnSpPr>
            <a:endCxn id="9" idx="3"/>
          </p:cNvCxnSpPr>
          <p:nvPr/>
        </p:nvCxnSpPr>
        <p:spPr>
          <a:xfrm flipH="1">
            <a:off x="4815840" y="232756"/>
            <a:ext cx="2294313" cy="116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021397-7033-4139-B325-4D3756ECDD5E}"/>
              </a:ext>
            </a:extLst>
          </p:cNvPr>
          <p:cNvSpPr txBox="1"/>
          <p:nvPr/>
        </p:nvSpPr>
        <p:spPr>
          <a:xfrm>
            <a:off x="4750875" y="1266054"/>
            <a:ext cx="936668" cy="33855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View tab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4907B4-5E6E-401E-8009-B2B17C08D097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 flipV="1">
            <a:off x="3956858" y="1321724"/>
            <a:ext cx="794017" cy="11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09724F5-F69D-40E3-A672-300D1409062F}"/>
              </a:ext>
            </a:extLst>
          </p:cNvPr>
          <p:cNvSpPr txBox="1"/>
          <p:nvPr/>
        </p:nvSpPr>
        <p:spPr>
          <a:xfrm>
            <a:off x="10683056" y="612119"/>
            <a:ext cx="1420262" cy="33855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Ribbon groups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B0E013-886B-41D7-8B49-9FAD1D0620EC}"/>
              </a:ext>
            </a:extLst>
          </p:cNvPr>
          <p:cNvCxnSpPr>
            <a:stCxn id="23" idx="1"/>
            <a:endCxn id="12" idx="3"/>
          </p:cNvCxnSpPr>
          <p:nvPr/>
        </p:nvCxnSpPr>
        <p:spPr>
          <a:xfrm flipH="1">
            <a:off x="10302240" y="781396"/>
            <a:ext cx="380816" cy="55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5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Lightbulb and gear">
            <a:extLst>
              <a:ext uri="{FF2B5EF4-FFF2-40B4-BE49-F238E27FC236}">
                <a16:creationId xmlns:a16="http://schemas.microsoft.com/office/drawing/2014/main" id="{677D61BD-6DED-4B10-8D3C-57565194D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4700" y="2693443"/>
            <a:ext cx="3025618" cy="3053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0CFA2-A1CE-40AF-9404-C7CA4BB5F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00" y="781396"/>
            <a:ext cx="3025618" cy="151021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Terms to Know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F250E-8F51-48F5-B30D-F1D9192DA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5846" y="1046019"/>
            <a:ext cx="6798608" cy="476596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Folder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cap="none" dirty="0" err="1">
                <a:solidFill>
                  <a:schemeClr val="tx1">
                    <a:alpha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aprx</a:t>
            </a:r>
            <a:endParaRPr lang="en-US" sz="2400" b="1" cap="none" dirty="0">
              <a:solidFill>
                <a:schemeClr val="tx1">
                  <a:alpha val="75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Geodatabase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Shapefile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Content Pane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Catalog Pane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cap="none" dirty="0">
                <a:solidFill>
                  <a:schemeClr val="tx1">
                    <a:alpha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Feature Class</a:t>
            </a:r>
          </a:p>
        </p:txBody>
      </p:sp>
    </p:spTree>
    <p:extLst>
      <p:ext uri="{BB962C8B-B14F-4D97-AF65-F5344CB8AC3E}">
        <p14:creationId xmlns:p14="http://schemas.microsoft.com/office/powerpoint/2010/main" val="179861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ZipFolder">
            <a:extLst>
              <a:ext uri="{FF2B5EF4-FFF2-40B4-BE49-F238E27FC236}">
                <a16:creationId xmlns:a16="http://schemas.microsoft.com/office/drawing/2014/main" id="{C16D79AA-497C-4C72-9CB1-1992BEF17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C668E-FE3F-4FE2-92BA-758F26CE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81" y="780296"/>
            <a:ext cx="2759826" cy="1263535"/>
          </a:xfrm>
        </p:spPr>
        <p:txBody>
          <a:bodyPr anchor="ctr">
            <a:noAutofit/>
          </a:bodyPr>
          <a:lstStyle/>
          <a:p>
            <a:pPr algn="ctr"/>
            <a:r>
              <a:rPr lang="en-US" sz="40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5D2-7718-4248-8672-BEC76071E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8855" y="5199946"/>
            <a:ext cx="7506612" cy="1184316"/>
          </a:xfrm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r>
              <a:rPr lang="en-US" sz="2000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set of many-sided area features that represents the </a:t>
            </a:r>
            <a:r>
              <a:rPr lang="en-US" sz="20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 and location</a:t>
            </a:r>
            <a:r>
              <a:rPr lang="en-US" sz="2000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homogeneous feature types such as states, counties, parcels, soil types, and land-use zones.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883DD-70EB-4EE7-89A2-B0271F0AEB9C}"/>
              </a:ext>
            </a:extLst>
          </p:cNvPr>
          <p:cNvSpPr/>
          <p:nvPr/>
        </p:nvSpPr>
        <p:spPr>
          <a:xfrm>
            <a:off x="4241830" y="1005839"/>
            <a:ext cx="2979294" cy="14773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 that are too small to represent as lines or polygons as well as </a:t>
            </a:r>
            <a:r>
              <a:rPr lang="en-US" b="1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 locations</a:t>
            </a:r>
            <a:r>
              <a:rPr lang="en-US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(such as GPS observations).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0D1242-44B2-4063-AED2-AAD10A9E3111}"/>
              </a:ext>
            </a:extLst>
          </p:cNvPr>
          <p:cNvSpPr/>
          <p:nvPr/>
        </p:nvSpPr>
        <p:spPr>
          <a:xfrm>
            <a:off x="7514705" y="1005839"/>
            <a:ext cx="4230762" cy="14773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 the shape and location of geographic objects, such as street centerlines also used to represent features that have length but no area, such as contour lines and boundaries.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C5D79-8B5E-4063-AC73-47449B240139}"/>
              </a:ext>
            </a:extLst>
          </p:cNvPr>
          <p:cNvSpPr/>
          <p:nvPr/>
        </p:nvSpPr>
        <p:spPr>
          <a:xfrm>
            <a:off x="11018986" y="609348"/>
            <a:ext cx="726481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Lines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E2D1FE-8828-470D-8B29-CCE441CCC9EA}"/>
              </a:ext>
            </a:extLst>
          </p:cNvPr>
          <p:cNvSpPr/>
          <p:nvPr/>
        </p:nvSpPr>
        <p:spPr>
          <a:xfrm>
            <a:off x="4238855" y="612376"/>
            <a:ext cx="843436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Points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061C31-2B28-451D-91A9-DD3685953BEC}"/>
              </a:ext>
            </a:extLst>
          </p:cNvPr>
          <p:cNvSpPr/>
          <p:nvPr/>
        </p:nvSpPr>
        <p:spPr>
          <a:xfrm>
            <a:off x="4241309" y="4805614"/>
            <a:ext cx="1583142" cy="4001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Polygons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53384-3621-4B33-8A86-70419FC7B7C8}"/>
              </a:ext>
            </a:extLst>
          </p:cNvPr>
          <p:cNvSpPr/>
          <p:nvPr/>
        </p:nvSpPr>
        <p:spPr>
          <a:xfrm>
            <a:off x="5649467" y="640080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http://desktop.arcgis.com/en/arcmap/10.3/manage-data/geodatabases/feature-class-basics.htm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1026" name="Picture 2" descr="The four most commonly used feature classes in the geodatabase">
            <a:extLst>
              <a:ext uri="{FF2B5EF4-FFF2-40B4-BE49-F238E27FC236}">
                <a16:creationId xmlns:a16="http://schemas.microsoft.com/office/drawing/2014/main" id="{F0CDD00F-34DF-4BF4-A722-5B239FD7A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468" y="2473408"/>
            <a:ext cx="2704407" cy="271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19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2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4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8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Images">
            <a:extLst>
              <a:ext uri="{FF2B5EF4-FFF2-40B4-BE49-F238E27FC236}">
                <a16:creationId xmlns:a16="http://schemas.microsoft.com/office/drawing/2014/main" id="{7580EFD3-1077-4C03-A37F-F44A0E0BC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74700" y="1727929"/>
            <a:ext cx="3053422" cy="3053422"/>
          </a:xfrm>
          <a:prstGeom prst="rect">
            <a:avLst/>
          </a:prstGeom>
        </p:spPr>
      </p:pic>
      <p:sp>
        <p:nvSpPr>
          <p:cNvPr id="45" name="Rectangle 30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0D1F3-E50D-4C57-AD1E-95CE343EF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063" y="581252"/>
            <a:ext cx="3053423" cy="1146677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C78E3-CD4E-4FAC-A8C5-D6C96B9B8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endParaRPr lang="en-US" cap="none">
              <a:solidFill>
                <a:srgbClr val="FFFFFF">
                  <a:alpha val="75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A3FD3-60A2-4190-AB2B-A1AD489613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45"/>
          <a:stretch/>
        </p:blipFill>
        <p:spPr>
          <a:xfrm>
            <a:off x="3978428" y="10208"/>
            <a:ext cx="8213572" cy="5232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E7D26-DFFE-4097-AA67-F0C9FBA63E65}"/>
              </a:ext>
            </a:extLst>
          </p:cNvPr>
          <p:cNvSpPr/>
          <p:nvPr/>
        </p:nvSpPr>
        <p:spPr>
          <a:xfrm>
            <a:off x="10435244" y="953190"/>
            <a:ext cx="1756756" cy="4289368"/>
          </a:xfrm>
          <a:prstGeom prst="rect">
            <a:avLst/>
          </a:prstGeom>
          <a:noFill/>
          <a:ln w="28575"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74F882-5A7D-47F3-B2FA-24A60918646C}"/>
              </a:ext>
            </a:extLst>
          </p:cNvPr>
          <p:cNvSpPr/>
          <p:nvPr/>
        </p:nvSpPr>
        <p:spPr>
          <a:xfrm>
            <a:off x="3995148" y="953190"/>
            <a:ext cx="1756756" cy="4289368"/>
          </a:xfrm>
          <a:prstGeom prst="rect">
            <a:avLst/>
          </a:prstGeom>
          <a:noFill/>
          <a:ln w="28575">
            <a:solidFill>
              <a:srgbClr val="E84C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DD9A6-7345-4B6E-A6CB-A8D19F59A2FF}"/>
              </a:ext>
            </a:extLst>
          </p:cNvPr>
          <p:cNvSpPr/>
          <p:nvPr/>
        </p:nvSpPr>
        <p:spPr>
          <a:xfrm>
            <a:off x="6483927" y="13765"/>
            <a:ext cx="3014749" cy="87846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ECF103-0638-4C66-B052-637D19B6566A}"/>
              </a:ext>
            </a:extLst>
          </p:cNvPr>
          <p:cNvSpPr/>
          <p:nvPr/>
        </p:nvSpPr>
        <p:spPr>
          <a:xfrm>
            <a:off x="4411288" y="5333470"/>
            <a:ext cx="73341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Adjusting symbology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symbology under the feature layer (Lakes)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Symbology pane will open on the right side and select a new one</a:t>
            </a:r>
          </a:p>
        </p:txBody>
      </p:sp>
    </p:spTree>
    <p:extLst>
      <p:ext uri="{BB962C8B-B14F-4D97-AF65-F5344CB8AC3E}">
        <p14:creationId xmlns:p14="http://schemas.microsoft.com/office/powerpoint/2010/main" val="174022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Design">
            <a:extLst>
              <a:ext uri="{FF2B5EF4-FFF2-40B4-BE49-F238E27FC236}">
                <a16:creationId xmlns:a16="http://schemas.microsoft.com/office/drawing/2014/main" id="{994A2B12-581A-4CD4-99F9-03D0466AA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FC122-A4C6-4CCD-94D7-8BCEA341B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00" y="601201"/>
            <a:ext cx="3053422" cy="1448154"/>
          </a:xfrm>
        </p:spPr>
        <p:txBody>
          <a:bodyPr anchor="ctr">
            <a:normAutofit/>
          </a:bodyPr>
          <a:lstStyle/>
          <a:p>
            <a:pPr algn="ctr"/>
            <a:r>
              <a:rPr lang="en-US" b="1" cap="none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 Tool</a:t>
            </a:r>
            <a:endParaRPr lang="en-US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7B1C5-508E-4F25-B057-4E35930872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" r="34434"/>
          <a:stretch/>
        </p:blipFill>
        <p:spPr>
          <a:xfrm>
            <a:off x="4241829" y="597643"/>
            <a:ext cx="7498615" cy="1261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2FB5E5-36B0-4562-9B4A-48EEB890A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502" y="2145921"/>
            <a:ext cx="4784942" cy="42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onnected">
            <a:extLst>
              <a:ext uri="{FF2B5EF4-FFF2-40B4-BE49-F238E27FC236}">
                <a16:creationId xmlns:a16="http://schemas.microsoft.com/office/drawing/2014/main" id="{1205D8B4-C8FC-4BA1-969C-B1023979D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C87F2-8AD7-4CA3-B0EC-2DB264A98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00" y="753687"/>
            <a:ext cx="3053422" cy="1515582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to Turn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72555-4A3C-4040-9B7F-458E5E77F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875607"/>
            <a:ext cx="6798608" cy="538119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through the tutorial, only answer the questions in the response template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Follow the response template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(tells you what to skip)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you accidentally close catalog or contents panes, go to </a:t>
            </a:r>
            <a:r>
              <a:rPr lang="en-US" sz="2800" b="1" cap="none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view </a:t>
            </a:r>
            <a:r>
              <a:rPr lang="en-US" sz="2800" b="1" cap="none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reset panes to default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/>
                </a:solidFill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Due next week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 501: September 9 at 9:10 am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Section 503: September 9 at </a:t>
            </a:r>
            <a:r>
              <a:rPr lang="en-US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4:10 pm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649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Clock">
            <a:extLst>
              <a:ext uri="{FF2B5EF4-FFF2-40B4-BE49-F238E27FC236}">
                <a16:creationId xmlns:a16="http://schemas.microsoft.com/office/drawing/2014/main" id="{6FC3E670-4413-4F20-879D-3B1A9DD65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07856-AACF-4B18-8DDB-A9D7FD097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699" y="601200"/>
            <a:ext cx="3053422" cy="208586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Quiz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116D8-5DF5-41A1-9BA3-49082CAF8BC4}"/>
              </a:ext>
            </a:extLst>
          </p:cNvPr>
          <p:cNvSpPr txBox="1"/>
          <p:nvPr/>
        </p:nvSpPr>
        <p:spPr>
          <a:xfrm>
            <a:off x="4382746" y="1220350"/>
            <a:ext cx="70999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 in to </a:t>
            </a:r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eCampus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Course materials&gt;Labs&gt;Lab 1 materials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5 pts. (1pt. each)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started, the quiz will be </a:t>
            </a:r>
            <a:r>
              <a:rPr lang="en-US" sz="28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submitted automatically in 5 mins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46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Graphic 6" descr="List">
            <a:extLst>
              <a:ext uri="{FF2B5EF4-FFF2-40B4-BE49-F238E27FC236}">
                <a16:creationId xmlns:a16="http://schemas.microsoft.com/office/drawing/2014/main" id="{F0C8CF94-2E91-419E-A1C0-A34F20578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4700" y="2664498"/>
            <a:ext cx="3053422" cy="3053422"/>
          </a:xfrm>
          <a:prstGeom prst="rect">
            <a:avLst/>
          </a:prstGeom>
        </p:spPr>
      </p:pic>
      <p:sp>
        <p:nvSpPr>
          <p:cNvPr id="27" name="Rectangle 17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A02EC-CC68-43EF-808C-550D33736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55" y="574963"/>
            <a:ext cx="3162677" cy="2085869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Today’s </a:t>
            </a:r>
            <a:br>
              <a:rPr lang="en-US" sz="5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0C859-22DE-49D4-A09C-B0BD1CD14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5846" y="1052133"/>
            <a:ext cx="6798608" cy="47537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to GEOS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</a:t>
            </a:r>
            <a:r>
              <a:rPr lang="en-US" sz="2800" b="1" cap="none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(necessary!)</a:t>
            </a:r>
            <a:r>
              <a:rPr lang="en-US" sz="28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computing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Terminologies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ArcGIS Pro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to 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submit</a:t>
            </a:r>
          </a:p>
        </p:txBody>
      </p:sp>
    </p:spTree>
    <p:extLst>
      <p:ext uri="{BB962C8B-B14F-4D97-AF65-F5344CB8AC3E}">
        <p14:creationId xmlns:p14="http://schemas.microsoft.com/office/powerpoint/2010/main" val="53037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Graphic 6" descr="Information">
            <a:extLst>
              <a:ext uri="{FF2B5EF4-FFF2-40B4-BE49-F238E27FC236}">
                <a16:creationId xmlns:a16="http://schemas.microsoft.com/office/drawing/2014/main" id="{53900FF2-BF7F-4733-8D6C-95AB8B69F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513D9-9F88-45C5-B832-922ADA2E5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00" y="597643"/>
            <a:ext cx="3053422" cy="1451711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Office Hour </a:t>
            </a:r>
            <a:br>
              <a:rPr lang="en-US" sz="40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08493-3BC1-4711-9F47-A54D0B176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853440"/>
            <a:ext cx="6798608" cy="49987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</a:t>
            </a:r>
            <a:r>
              <a:rPr lang="en-US" sz="28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rahasan@tamu.edu</a:t>
            </a:r>
            <a:r>
              <a:rPr lang="en-US" sz="28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8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800" b="1" cap="none" dirty="0">
                <a:solidFill>
                  <a:schemeClr val="tx1">
                    <a:alpha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(Use your TAMU email address only)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Office hours: </a:t>
            </a:r>
            <a:r>
              <a:rPr lang="en-US" sz="28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sz="28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800" b="1" cap="none" dirty="0">
                <a:solidFill>
                  <a:schemeClr val="tx1">
                    <a:alpha val="75000"/>
                  </a:schemeClr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311 CSA, Tuesday 11am-1pm</a:t>
            </a:r>
            <a:r>
              <a:rPr lang="en-US" sz="2800" b="1" cap="none" dirty="0">
                <a:solidFill>
                  <a:schemeClr val="tx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by 	appointment.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Google Form (link in the syllabus	</a:t>
            </a:r>
            <a:r>
              <a:rPr lang="en-US" sz="28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8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https://forms.gle/iRjajor8eEfgjngD9</a:t>
            </a:r>
            <a:r>
              <a:rPr lang="en-US" sz="28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920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Graphic 22" descr="Camera">
            <a:extLst>
              <a:ext uri="{FF2B5EF4-FFF2-40B4-BE49-F238E27FC236}">
                <a16:creationId xmlns:a16="http://schemas.microsoft.com/office/drawing/2014/main" id="{C4A4B0E4-A7FA-4F4C-B813-5BBAB8F9E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F9107-FDE4-42ED-8EA9-D009506B7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699" y="613758"/>
            <a:ext cx="3053423" cy="1546433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Capturing </a:t>
            </a:r>
            <a:br>
              <a:rPr lang="en-US" sz="4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Screenshots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CAD5E-54D0-4DDF-BBB3-98DDBCC66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1905" y="640253"/>
            <a:ext cx="7147244" cy="225811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press the </a:t>
            </a:r>
            <a:r>
              <a:rPr lang="en-US" sz="2400" b="1" cap="none" dirty="0" err="1">
                <a:solidFill>
                  <a:schemeClr val="tx1">
                    <a:alpha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PrtScn</a:t>
            </a:r>
            <a:r>
              <a:rPr lang="en-US" sz="2400" b="1" cap="none" dirty="0">
                <a:solidFill>
                  <a:schemeClr val="tx1">
                    <a:alpha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button</a:t>
            </a:r>
            <a:r>
              <a:rPr lang="en-US" sz="2400" b="1" cap="none" dirty="0">
                <a:solidFill>
                  <a:schemeClr val="tx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your keyboard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the </a:t>
            </a:r>
            <a:r>
              <a:rPr lang="en-US" sz="24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Paint program</a:t>
            </a:r>
            <a:r>
              <a:rPr lang="en-US" sz="2400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then choose </a:t>
            </a:r>
            <a:r>
              <a:rPr lang="en-US" sz="2400" b="1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Paste</a:t>
            </a:r>
            <a:r>
              <a:rPr lang="en-US" sz="2400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(click the clipboard) and your screen capture will appear.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b="1" cap="none" dirty="0">
                <a:solidFill>
                  <a:schemeClr val="tx1">
                    <a:alpha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Snipping tool</a:t>
            </a:r>
            <a:r>
              <a:rPr lang="en-US" sz="2400" b="1" cap="none" dirty="0">
                <a:solidFill>
                  <a:schemeClr val="tx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cap="none" dirty="0">
                <a:solidFill>
                  <a:srgbClr val="FFFFFF">
                    <a:alpha val="7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 more flexibility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84578-F51C-4106-A947-0B88BEF6C3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6"/>
          <a:stretch/>
        </p:blipFill>
        <p:spPr>
          <a:xfrm>
            <a:off x="5461401" y="2898371"/>
            <a:ext cx="5602133" cy="930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2D70C-DAEF-47C6-9A86-F76400C834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7"/>
          <a:stretch/>
        </p:blipFill>
        <p:spPr>
          <a:xfrm>
            <a:off x="4450080" y="4001478"/>
            <a:ext cx="7087138" cy="226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2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68">
            <a:extLst>
              <a:ext uri="{FF2B5EF4-FFF2-40B4-BE49-F238E27FC236}">
                <a16:creationId xmlns:a16="http://schemas.microsoft.com/office/drawing/2014/main" id="{D288F0F8-0A5E-423F-981B-1DD0F80C7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70">
            <a:extLst>
              <a:ext uri="{FF2B5EF4-FFF2-40B4-BE49-F238E27FC236}">
                <a16:creationId xmlns:a16="http://schemas.microsoft.com/office/drawing/2014/main" id="{4E51D42D-FC2B-4804-8C86-09DE204AB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72">
            <a:extLst>
              <a:ext uri="{FF2B5EF4-FFF2-40B4-BE49-F238E27FC236}">
                <a16:creationId xmlns:a16="http://schemas.microsoft.com/office/drawing/2014/main" id="{88F6937D-DCF1-4939-8FF9-3A95710F9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7488936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74">
            <a:extLst>
              <a:ext uri="{FF2B5EF4-FFF2-40B4-BE49-F238E27FC236}">
                <a16:creationId xmlns:a16="http://schemas.microsoft.com/office/drawing/2014/main" id="{43299CC6-6A61-4D28-8E30-22B07D785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22" descr="PDF">
            <a:extLst>
              <a:ext uri="{FF2B5EF4-FFF2-40B4-BE49-F238E27FC236}">
                <a16:creationId xmlns:a16="http://schemas.microsoft.com/office/drawing/2014/main" id="{E8E9AB44-A0F0-4B3C-BE3C-6EFA2F33D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1612" y="974331"/>
            <a:ext cx="2160579" cy="2160579"/>
          </a:xfrm>
          <a:prstGeom prst="rect">
            <a:avLst/>
          </a:prstGeom>
        </p:spPr>
      </p:pic>
      <p:pic>
        <p:nvPicPr>
          <p:cNvPr id="27" name="Graphic 22" descr="Download">
            <a:extLst>
              <a:ext uri="{FF2B5EF4-FFF2-40B4-BE49-F238E27FC236}">
                <a16:creationId xmlns:a16="http://schemas.microsoft.com/office/drawing/2014/main" id="{CFBA7725-13BD-4661-915B-25D4145F5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8707" y="3881184"/>
            <a:ext cx="2186388" cy="2186388"/>
          </a:xfrm>
          <a:prstGeom prst="rect">
            <a:avLst/>
          </a:prstGeom>
        </p:spPr>
      </p:pic>
      <p:sp>
        <p:nvSpPr>
          <p:cNvPr id="84" name="Rectangle 76">
            <a:extLst>
              <a:ext uri="{FF2B5EF4-FFF2-40B4-BE49-F238E27FC236}">
                <a16:creationId xmlns:a16="http://schemas.microsoft.com/office/drawing/2014/main" id="{D281D2FB-C730-485D-A009-EDCDF26B5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E01980-6B3C-40B6-9701-38B5908B9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38175"/>
            <a:ext cx="7485542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F9107-FDE4-42ED-8EA9-D009506B7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455" y="648651"/>
            <a:ext cx="6609494" cy="692469"/>
          </a:xfrm>
        </p:spPr>
        <p:txBody>
          <a:bodyPr>
            <a:normAutofit fontScale="90000"/>
          </a:bodyPr>
          <a:lstStyle/>
          <a:p>
            <a:r>
              <a:rPr lang="en-US" sz="48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Saving as PDF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CAD5E-54D0-4DDF-BBB3-98DDBCC66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455" y="1795549"/>
            <a:ext cx="6944396" cy="34432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Microsoft Word </a:t>
            </a:r>
            <a:r>
              <a:rPr lang="en-US" sz="2400" b="1" cap="none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(Word)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on “File”, go to “Save as”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the location where you want to save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 the name you want your file to be named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“Pdf” as file type from the drop down</a:t>
            </a:r>
          </a:p>
        </p:txBody>
      </p:sp>
      <p:pic>
        <p:nvPicPr>
          <p:cNvPr id="1028" name="Picture 4" descr="Image result for microsoft word icon">
            <a:extLst>
              <a:ext uri="{FF2B5EF4-FFF2-40B4-BE49-F238E27FC236}">
                <a16:creationId xmlns:a16="http://schemas.microsoft.com/office/drawing/2014/main" id="{D97461D8-BD9B-4BC2-8E6E-C765CEDAD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583" y="1619250"/>
            <a:ext cx="8253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9CC769AE-4075-4688-9AC6-D8A60BDE7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773" y="1619250"/>
            <a:ext cx="825360" cy="82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1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Graphic 22" descr="HelpThin">
            <a:extLst>
              <a:ext uri="{FF2B5EF4-FFF2-40B4-BE49-F238E27FC236}">
                <a16:creationId xmlns:a16="http://schemas.microsoft.com/office/drawing/2014/main" id="{DC4B6BF4-CC16-4187-B078-D84DB9EBC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F9107-FDE4-42ED-8EA9-D009506B7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2386066"/>
            <a:ext cx="6338139" cy="2085869"/>
          </a:xfrm>
        </p:spPr>
        <p:txBody>
          <a:bodyPr anchor="ctr">
            <a:normAutofit/>
          </a:bodyPr>
          <a:lstStyle/>
          <a:p>
            <a:r>
              <a:rPr lang="en-US" sz="4400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 what are we going to do today?</a:t>
            </a:r>
          </a:p>
        </p:txBody>
      </p:sp>
    </p:spTree>
    <p:extLst>
      <p:ext uri="{BB962C8B-B14F-4D97-AF65-F5344CB8AC3E}">
        <p14:creationId xmlns:p14="http://schemas.microsoft.com/office/powerpoint/2010/main" val="1158273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Download from cloud">
            <a:extLst>
              <a:ext uri="{FF2B5EF4-FFF2-40B4-BE49-F238E27FC236}">
                <a16:creationId xmlns:a16="http://schemas.microsoft.com/office/drawing/2014/main" id="{7AE7EBB6-6D05-4794-A906-CEE43FEC8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B9899-AAB9-4C75-994A-6F97319DE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00" y="978547"/>
            <a:ext cx="3053422" cy="1249264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and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8C02A-DBFE-427D-925C-51311EB5C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5846" y="1058487"/>
            <a:ext cx="6798608" cy="4876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 materials&gt;labs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</a:t>
            </a:r>
            <a:r>
              <a:rPr lang="en-US" sz="2400" b="1" cap="none" dirty="0">
                <a:solidFill>
                  <a:schemeClr val="tx1">
                    <a:alpha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mastering ArcGIS pro tutorial data</a:t>
            </a:r>
            <a:endParaRPr lang="en-US" sz="2400" cap="none" dirty="0">
              <a:solidFill>
                <a:schemeClr val="bg1">
                  <a:alpha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lab 1 materials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Rubric is provided on the lab materials folder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Download both files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 the instructions carefully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sz="2400" b="1" cap="none" dirty="0">
                <a:solidFill>
                  <a:schemeClr val="tx1">
                    <a:alpha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response template</a:t>
            </a: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submit your answers!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of the questions for the lab are different than the lab manual – </a:t>
            </a:r>
            <a:r>
              <a:rPr lang="en-US" sz="2400" b="1" cap="none" dirty="0">
                <a:solidFill>
                  <a:schemeClr val="tx1">
                    <a:alpha val="75000"/>
                  </a:schemeClr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answer what the template asks</a:t>
            </a:r>
            <a:r>
              <a:rPr lang="en-US" sz="24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not what the manual asks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cap="none" dirty="0">
              <a:solidFill>
                <a:schemeClr val="bg1">
                  <a:alpha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cap="none" dirty="0">
              <a:solidFill>
                <a:schemeClr val="bg1">
                  <a:alpha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895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TestPlan">
            <a:extLst>
              <a:ext uri="{FF2B5EF4-FFF2-40B4-BE49-F238E27FC236}">
                <a16:creationId xmlns:a16="http://schemas.microsoft.com/office/drawing/2014/main" id="{44B541E6-1CEC-449E-AD27-CF739423F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00" y="2049354"/>
            <a:ext cx="3053422" cy="30534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27609-34B3-46F6-85B4-4AD98670B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700" y="742604"/>
            <a:ext cx="3053421" cy="147703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87570-0DF1-4FD3-9AC1-A7AD9B5B1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742605"/>
            <a:ext cx="6798608" cy="44961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Right-click the </a:t>
            </a:r>
            <a:r>
              <a:rPr lang="en-US" sz="2800" b="1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“mastering </a:t>
            </a:r>
            <a:r>
              <a:rPr lang="en-US" sz="2800" b="1" cap="none" dirty="0" err="1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arcgis</a:t>
            </a:r>
            <a:r>
              <a:rPr lang="en-US" sz="2800" b="1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 tutorial data”</a:t>
            </a:r>
            <a:r>
              <a:rPr lang="en-US" sz="28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(zipped folder)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Hover over 7-zip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Select “extract all”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Specify the target folder to save your data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the c: drive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800" cap="none" dirty="0">
                <a:solidFill>
                  <a:schemeClr val="bg1">
                    <a:alpha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Flash drive, student drive, etc.</a:t>
            </a:r>
          </a:p>
        </p:txBody>
      </p:sp>
    </p:spTree>
    <p:extLst>
      <p:ext uri="{BB962C8B-B14F-4D97-AF65-F5344CB8AC3E}">
        <p14:creationId xmlns:p14="http://schemas.microsoft.com/office/powerpoint/2010/main" val="28904778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4F34AFF-DEEC-44D5-AB08-84053D9D8862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540</Words>
  <Application>Microsoft Office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Wingdings</vt:lpstr>
      <vt:lpstr>Wingdings 2</vt:lpstr>
      <vt:lpstr>DividendVTI</vt:lpstr>
      <vt:lpstr>GEOG 390 PRINCIPLES OF GIS</vt:lpstr>
      <vt:lpstr>Quiz Time</vt:lpstr>
      <vt:lpstr>Today’s  Class</vt:lpstr>
      <vt:lpstr>Office Hour  Update</vt:lpstr>
      <vt:lpstr>Capturing  Screenshots</vt:lpstr>
      <vt:lpstr>Saving as PDF</vt:lpstr>
      <vt:lpstr>So what are we going to do today?</vt:lpstr>
      <vt:lpstr>Data and instructions</vt:lpstr>
      <vt:lpstr>Data Extract</vt:lpstr>
      <vt:lpstr>ArcGIS &amp; ArcGIS Pro</vt:lpstr>
      <vt:lpstr>PowerPoint Presentation</vt:lpstr>
      <vt:lpstr>Terms to Know</vt:lpstr>
      <vt:lpstr>Feature Class</vt:lpstr>
      <vt:lpstr>Symbology</vt:lpstr>
      <vt:lpstr>Measure Tool</vt:lpstr>
      <vt:lpstr>What to Turn 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 390 PRINCIPLES OF GIS</dc:title>
  <dc:creator>Rakibul Ahasan</dc:creator>
  <cp:lastModifiedBy>Rakibul Ahasan</cp:lastModifiedBy>
  <cp:revision>2</cp:revision>
  <dcterms:created xsi:type="dcterms:W3CDTF">2019-09-01T17:14:52Z</dcterms:created>
  <dcterms:modified xsi:type="dcterms:W3CDTF">2019-09-02T03:36:28Z</dcterms:modified>
</cp:coreProperties>
</file>